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84" r:id="rId2"/>
    <p:sldId id="378" r:id="rId3"/>
    <p:sldId id="388" r:id="rId4"/>
    <p:sldId id="379" r:id="rId5"/>
    <p:sldId id="389" r:id="rId6"/>
    <p:sldId id="385" r:id="rId7"/>
    <p:sldId id="380" r:id="rId8"/>
    <p:sldId id="386" r:id="rId9"/>
    <p:sldId id="387" r:id="rId10"/>
    <p:sldId id="381" r:id="rId11"/>
    <p:sldId id="383" r:id="rId12"/>
    <p:sldId id="382" r:id="rId13"/>
    <p:sldId id="390" r:id="rId14"/>
    <p:sldId id="37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6" autoAdjust="0"/>
    <p:restoredTop sz="96327" autoAdjust="0"/>
  </p:normalViewPr>
  <p:slideViewPr>
    <p:cSldViewPr showGuides="1">
      <p:cViewPr varScale="1">
        <p:scale>
          <a:sx n="168" d="100"/>
          <a:sy n="168" d="100"/>
        </p:scale>
        <p:origin x="432" y="11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9/05/2023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21583" y="2492896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21583" y="3789040"/>
            <a:ext cx="3960441" cy="246221"/>
          </a:xfrm>
        </p:spPr>
        <p:txBody>
          <a:bodyPr/>
          <a:lstStyle/>
          <a:p>
            <a:r>
              <a:rPr lang="en-AU" dirty="0"/>
              <a:t>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22254" y="4128175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  <p:sp>
        <p:nvSpPr>
          <p:cNvPr id="3" name="Text Placeholder 10">
            <a:extLst>
              <a:ext uri="{FF2B5EF4-FFF2-40B4-BE49-F238E27FC236}">
                <a16:creationId xmlns:a16="http://schemas.microsoft.com/office/drawing/2014/main" id="{2F699A05-F3D9-EF20-F208-A0EC25D8C368}"/>
              </a:ext>
            </a:extLst>
          </p:cNvPr>
          <p:cNvSpPr txBox="1">
            <a:spLocks/>
          </p:cNvSpPr>
          <p:nvPr/>
        </p:nvSpPr>
        <p:spPr>
          <a:xfrm>
            <a:off x="1733939" y="2000454"/>
            <a:ext cx="3024337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Undergraduate thesis seminar</a:t>
            </a:r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0BD0EEA-D03C-FD5A-9B6D-97353FCD92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Progress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AAA6B96-6023-AB8A-6F23-BAE7C03DDD3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86AAD50-BF69-8FCC-61A5-8119C25C3E6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10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92FB636-E3AF-7945-F9C0-BD84C3EAB890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D22ECF2-37BD-7DA0-6E5E-364CAB1BC0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27848" y="2222069"/>
            <a:ext cx="6384032" cy="110522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2F5FDADE-2227-6C52-CDDD-D433FD5160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99" y="1989069"/>
            <a:ext cx="2808312" cy="171888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0C3BFE2-81EF-B846-1992-BCE92610008E}"/>
              </a:ext>
            </a:extLst>
          </p:cNvPr>
          <p:cNvSpPr txBox="1"/>
          <p:nvPr/>
        </p:nvSpPr>
        <p:spPr>
          <a:xfrm>
            <a:off x="6960096" y="5612330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Ethernet Transmit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B81388-E298-B424-5AA6-FF92F5A16818}"/>
              </a:ext>
            </a:extLst>
          </p:cNvPr>
          <p:cNvSpPr txBox="1"/>
          <p:nvPr/>
        </p:nvSpPr>
        <p:spPr>
          <a:xfrm>
            <a:off x="6325130" y="3390589"/>
            <a:ext cx="34327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Serial Management Interface (SMI) 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3A5ACF9-21CB-0682-8240-DF11349FA236}"/>
              </a:ext>
            </a:extLst>
          </p:cNvPr>
          <p:cNvSpPr txBox="1"/>
          <p:nvPr/>
        </p:nvSpPr>
        <p:spPr>
          <a:xfrm>
            <a:off x="928127" y="3725842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Ethernet Receive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BFB001B-375D-EC10-E4D5-50DCDC3B4D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755" y="4440379"/>
            <a:ext cx="2808312" cy="1040919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17142A17-F028-ED33-11D2-94D5C7AEC32A}"/>
              </a:ext>
            </a:extLst>
          </p:cNvPr>
          <p:cNvSpPr txBox="1"/>
          <p:nvPr/>
        </p:nvSpPr>
        <p:spPr>
          <a:xfrm>
            <a:off x="928127" y="5531540"/>
            <a:ext cx="2431569" cy="469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Resource utilisation</a:t>
            </a:r>
          </a:p>
          <a:p>
            <a:pPr algn="ctr"/>
            <a:r>
              <a:rPr lang="en-GB" sz="1050" b="1" dirty="0">
                <a:solidFill>
                  <a:schemeClr val="accent1"/>
                </a:solidFill>
              </a:rPr>
              <a:t>62% LUT, 55% BRAM, 12% FF</a:t>
            </a:r>
            <a:endParaRPr lang="en-AU" sz="1050" b="1" dirty="0">
              <a:solidFill>
                <a:schemeClr val="accent1"/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353CCC85-8D41-EEFE-4D5E-45DBA33044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99131" y="4557496"/>
            <a:ext cx="7084717" cy="9361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3562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4CCF03E-8773-A9A9-EEBE-2D69248E7E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Contributions – neorv32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4C2202-3539-495B-350B-36CA66FCB6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C6B12E4-829D-B7BF-8A64-0EB079D83B4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11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EB587AF-18FD-1CCF-DF39-831D676C381F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Detected hardware errors + added external interrupts with </a:t>
            </a:r>
            <a:r>
              <a:rPr lang="en-GB" dirty="0" err="1"/>
              <a:t>FreeRTOS</a:t>
            </a:r>
            <a:r>
              <a:rPr lang="en-GB" dirty="0"/>
              <a:t> example.</a:t>
            </a:r>
            <a:endParaRPr lang="en-AU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30030AC-2C60-4FBF-953C-4E638A1752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518" y="3342994"/>
            <a:ext cx="7176122" cy="100244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6379F795-994D-433F-A3C6-55AA9E69441E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3"/>
          <a:stretch>
            <a:fillRect/>
          </a:stretch>
        </p:blipFill>
        <p:spPr>
          <a:xfrm>
            <a:off x="335360" y="1870532"/>
            <a:ext cx="4195946" cy="3947364"/>
          </a:xfr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E12D463D-3B9D-FEC2-7ACB-5FEEF7368447}"/>
              </a:ext>
            </a:extLst>
          </p:cNvPr>
          <p:cNvSpPr txBox="1"/>
          <p:nvPr/>
        </p:nvSpPr>
        <p:spPr>
          <a:xfrm>
            <a:off x="6333356" y="4437112"/>
            <a:ext cx="3870445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Pull requests for Neorv32 MCU.</a:t>
            </a:r>
          </a:p>
          <a:p>
            <a:pPr algn="ctr"/>
            <a:r>
              <a:rPr lang="en-GB" sz="1100" b="1" dirty="0">
                <a:solidFill>
                  <a:schemeClr val="accent1"/>
                </a:solidFill>
              </a:rPr>
              <a:t>Created example for external interrupts on </a:t>
            </a:r>
            <a:r>
              <a:rPr lang="en-GB" sz="1100" b="1" dirty="0" err="1">
                <a:solidFill>
                  <a:schemeClr val="accent1"/>
                </a:solidFill>
              </a:rPr>
              <a:t>Freertos</a:t>
            </a:r>
            <a:endParaRPr lang="en-AU" sz="1100" b="1" dirty="0">
              <a:solidFill>
                <a:schemeClr val="accent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C0E226-D9A7-EC37-E4ED-33C4351F5F00}"/>
              </a:ext>
            </a:extLst>
          </p:cNvPr>
          <p:cNvSpPr txBox="1"/>
          <p:nvPr/>
        </p:nvSpPr>
        <p:spPr>
          <a:xfrm>
            <a:off x="590607" y="5864570"/>
            <a:ext cx="368545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 err="1">
                <a:solidFill>
                  <a:schemeClr val="accent1"/>
                </a:solidFill>
              </a:rPr>
              <a:t>Xirq</a:t>
            </a:r>
            <a:r>
              <a:rPr lang="en-GB" sz="1400" b="1" dirty="0">
                <a:solidFill>
                  <a:schemeClr val="accent1"/>
                </a:solidFill>
              </a:rPr>
              <a:t> hardware bug find in Neorv32 MCU.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252508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934F7834-F631-0BA8-BCB9-F5D37155517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67408" y="2030400"/>
            <a:ext cx="4464570" cy="4063640"/>
          </a:xfrm>
        </p:spPr>
        <p:txBody>
          <a:bodyPr/>
          <a:lstStyle/>
          <a:p>
            <a:r>
              <a:rPr lang="en-GB" dirty="0"/>
              <a:t>Get Transmit logic working with RMII PHY</a:t>
            </a:r>
          </a:p>
          <a:p>
            <a:endParaRPr lang="en-GB" dirty="0"/>
          </a:p>
          <a:p>
            <a:r>
              <a:rPr lang="en-GB" dirty="0"/>
              <a:t>Finish Ethernet drivers for TCP stack</a:t>
            </a:r>
            <a:br>
              <a:rPr lang="en-GB" dirty="0"/>
            </a:br>
            <a:endParaRPr lang="en-GB" dirty="0"/>
          </a:p>
          <a:p>
            <a:br>
              <a:rPr lang="en-GB" dirty="0"/>
            </a:br>
            <a:r>
              <a:rPr lang="en-GB" dirty="0"/>
              <a:t>Get a filesystem working on a microSD card. </a:t>
            </a:r>
          </a:p>
          <a:p>
            <a:endParaRPr lang="en-GB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7FA98D4-995A-B05C-66B4-453339B76C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Project plan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781D8C-2D68-9793-2ED2-903E969FBDA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141DCD-70EE-9B12-5A0F-0C93C76C72D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EBA9201F-771F-BA66-B66C-50095E5C99E6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7" name="Content Placeholder 7" descr="A picture containing text&#10;&#10;Description automatically generated">
            <a:extLst>
              <a:ext uri="{FF2B5EF4-FFF2-40B4-BE49-F238E27FC236}">
                <a16:creationId xmlns:a16="http://schemas.microsoft.com/office/drawing/2014/main" id="{440D8160-B119-CF2E-FB3C-3EAD93DBB4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0981" y="4376460"/>
            <a:ext cx="7050038" cy="1289307"/>
          </a:xfrm>
          <a:prstGeom prst="rect">
            <a:avLst/>
          </a:prstGeom>
        </p:spPr>
      </p:pic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4DD70B33-667F-4DDA-1289-E78EAC2DD4E7}"/>
              </a:ext>
            </a:extLst>
          </p:cNvPr>
          <p:cNvSpPr txBox="1">
            <a:spLocks/>
          </p:cNvSpPr>
          <p:nvPr/>
        </p:nvSpPr>
        <p:spPr>
          <a:xfrm>
            <a:off x="6023992" y="2030400"/>
            <a:ext cx="446457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1" kern="120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Create simple webserver </a:t>
            </a:r>
          </a:p>
          <a:p>
            <a:endParaRPr lang="en-GB" dirty="0"/>
          </a:p>
          <a:p>
            <a:r>
              <a:rPr lang="en-GB" dirty="0"/>
              <a:t>Create hardware filtering mechanism - tie that into the existing system.</a:t>
            </a:r>
          </a:p>
          <a:p>
            <a:br>
              <a:rPr lang="en-GB" dirty="0"/>
            </a:br>
            <a:r>
              <a:rPr lang="en-GB" dirty="0"/>
              <a:t>Add second ethernet interface.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42461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692B8D2-7B87-896C-76FB-0D915C6278C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algn="l"/>
            <a:r>
              <a:rPr lang="en-GB" sz="1800" b="0" i="0" u="none" strike="noStrike" baseline="0" dirty="0">
                <a:latin typeface="NimbusRomNo9L-Regu"/>
              </a:rPr>
              <a:t>[1] E. D. Zwicky, S. Cooper, and D. B. Chapman, </a:t>
            </a:r>
            <a:r>
              <a:rPr lang="en-GB" sz="1800" b="0" i="0" u="none" strike="noStrike" baseline="0" dirty="0">
                <a:latin typeface="NimbusRomNo9L-ReguItal"/>
              </a:rPr>
              <a:t>Building Internet Firewalls (2nd Ed.)</a:t>
            </a:r>
            <a:r>
              <a:rPr lang="en-GB" sz="1800" b="0" i="0" u="none" strike="noStrike" baseline="0" dirty="0">
                <a:latin typeface="NimbusRomNo9L-Regu"/>
              </a:rPr>
              <a:t>. USA:</a:t>
            </a:r>
            <a:br>
              <a:rPr lang="en-GB" sz="1800" b="0" i="0" u="none" strike="noStrike" baseline="0" dirty="0">
                <a:latin typeface="NimbusRomNo9L-Regu"/>
              </a:rPr>
            </a:br>
            <a:r>
              <a:rPr lang="en-GB" sz="1800" b="0" i="0" u="none" strike="noStrike" baseline="0" dirty="0">
                <a:latin typeface="NimbusRomNo9L-Regu"/>
              </a:rPr>
              <a:t>O’Reilly and Associates, Inc., 2000.</a:t>
            </a:r>
          </a:p>
          <a:p>
            <a:pPr algn="l"/>
            <a:r>
              <a:rPr lang="en-GB" sz="1800" b="0" i="0" u="none" strike="noStrike" baseline="0" dirty="0">
                <a:latin typeface="NimbusRomNo9L-Regu"/>
              </a:rPr>
              <a:t>[</a:t>
            </a:r>
            <a:r>
              <a:rPr lang="en-GB" sz="1800" b="0" dirty="0">
                <a:latin typeface="NimbusRomNo9L-Regu"/>
              </a:rPr>
              <a:t>2</a:t>
            </a:r>
            <a:r>
              <a:rPr lang="en-GB" sz="1800" b="0" i="0" u="none" strike="noStrike" baseline="0" dirty="0">
                <a:latin typeface="NimbusRomNo9L-Regu"/>
              </a:rPr>
              <a:t>] A. </a:t>
            </a:r>
            <a:r>
              <a:rPr lang="en-GB" sz="1800" b="0" i="0" u="none" strike="noStrike" baseline="0" dirty="0" err="1">
                <a:latin typeface="NimbusRomNo9L-Regu"/>
              </a:rPr>
              <a:t>Wicaksana</a:t>
            </a:r>
            <a:r>
              <a:rPr lang="en-GB" sz="1800" b="0" i="0" u="none" strike="noStrike" baseline="0" dirty="0">
                <a:latin typeface="NimbusRomNo9L-Regu"/>
              </a:rPr>
              <a:t> and A. </a:t>
            </a:r>
            <a:r>
              <a:rPr lang="en-GB" sz="1800" b="0" i="0" u="none" strike="noStrike" baseline="0" dirty="0" err="1">
                <a:latin typeface="NimbusRomNo9L-Regu"/>
              </a:rPr>
              <a:t>Sasongko</a:t>
            </a:r>
            <a:r>
              <a:rPr lang="en-GB" sz="1800" b="0" i="0" u="none" strike="noStrike" baseline="0" dirty="0">
                <a:latin typeface="NimbusRomNo9L-Regu"/>
              </a:rPr>
              <a:t>, “Fast and reconfigurable packet classification engine in </a:t>
            </a:r>
            <a:r>
              <a:rPr lang="en-GB" sz="1800" b="0" i="0" u="none" strike="noStrike" baseline="0" dirty="0" err="1">
                <a:latin typeface="NimbusRomNo9L-Regu"/>
              </a:rPr>
              <a:t>fpga</a:t>
            </a:r>
            <a:r>
              <a:rPr lang="en-GB" sz="1800" b="0" i="0" u="none" strike="noStrike" baseline="0" dirty="0">
                <a:latin typeface="NimbusRomNo9L-Regu"/>
              </a:rPr>
              <a:t> based</a:t>
            </a:r>
            <a:br>
              <a:rPr lang="en-GB" sz="1800" b="0" dirty="0">
                <a:latin typeface="NimbusRomNo9L-Regu"/>
              </a:rPr>
            </a:br>
            <a:r>
              <a:rPr lang="en-GB" sz="1800" b="0" i="0" u="none" strike="noStrike" baseline="0" dirty="0">
                <a:latin typeface="NimbusRomNo9L-Regu"/>
              </a:rPr>
              <a:t>firewall,” in </a:t>
            </a:r>
            <a:r>
              <a:rPr lang="en-GB" sz="1800" b="0" i="0" u="none" strike="noStrike" baseline="0" dirty="0">
                <a:latin typeface="NimbusRomNo9L-ReguItal"/>
              </a:rPr>
              <a:t>Proceedings of the 2011 International Conference on Electrical Engineering</a:t>
            </a:r>
            <a:br>
              <a:rPr lang="en-GB" sz="1800" b="0" i="0" u="none" strike="noStrike" baseline="0" dirty="0">
                <a:latin typeface="NimbusRomNo9L-ReguItal"/>
              </a:rPr>
            </a:br>
            <a:r>
              <a:rPr lang="en-GB" sz="1800" b="0" i="0" u="none" strike="noStrike" baseline="0" dirty="0">
                <a:latin typeface="NimbusRomNo9L-ReguItal"/>
              </a:rPr>
              <a:t>and Informatics</a:t>
            </a:r>
            <a:r>
              <a:rPr lang="en-GB" sz="1800" b="0" i="0" u="none" strike="noStrike" baseline="0" dirty="0">
                <a:latin typeface="NimbusRomNo9L-Regu"/>
              </a:rPr>
              <a:t>, (Ithaca), pp. 1–6, IEEE, 2016.</a:t>
            </a:r>
          </a:p>
          <a:p>
            <a:pPr algn="l"/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50C99F2-08D1-31D8-A2EC-8A1EC837B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References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5E66B3-6F9C-F379-4151-C651E59081EE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DEE718-DE64-CB6B-9FDA-6658072E5F46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13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D65675D-0995-5101-AF48-DAD00F96310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423273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A63F4549-DF1E-6310-E462-892CD0B871F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Move computing to the edge – closer to the source of data.</a:t>
            </a:r>
          </a:p>
          <a:p>
            <a:endParaRPr lang="en-GB" dirty="0"/>
          </a:p>
          <a:p>
            <a:r>
              <a:rPr lang="en-GB" dirty="0"/>
              <a:t>Low power, highly distributed systems. </a:t>
            </a:r>
          </a:p>
          <a:p>
            <a:endParaRPr lang="en-GB" dirty="0"/>
          </a:p>
          <a:p>
            <a:r>
              <a:rPr lang="en-GB" dirty="0"/>
              <a:t>Lower network bandwidth.</a:t>
            </a:r>
          </a:p>
          <a:p>
            <a:endParaRPr lang="en-GB" dirty="0"/>
          </a:p>
          <a:p>
            <a:r>
              <a:rPr lang="en-GB" dirty="0"/>
              <a:t>Increasing security is needed.</a:t>
            </a:r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CE85B015-7363-6FF6-4EA3-5D5CC4986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Edge networks and Security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86FE37-D035-A53A-0162-E9BCF3D0319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https://www.alibabacloud.com/knowledge/what-is-edge-computing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0005112-C273-FF97-2C34-EC29CBA834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57FC63A-92AF-9D72-B5C6-70270C9806A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picture containing text, diagram, screenshot, map&#10;&#10;Description automatically generated">
            <a:extLst>
              <a:ext uri="{FF2B5EF4-FFF2-40B4-BE49-F238E27FC236}">
                <a16:creationId xmlns:a16="http://schemas.microsoft.com/office/drawing/2014/main" id="{B2A95CCF-BC6B-CC45-B5D7-B53528C440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56040" y="2564904"/>
            <a:ext cx="5194036" cy="291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006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741998-99F0-5E51-1168-21F178A54B8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Block certain networks from passing through based on several conditions</a:t>
            </a:r>
          </a:p>
          <a:p>
            <a:endParaRPr lang="en-GB" dirty="0"/>
          </a:p>
          <a:p>
            <a:r>
              <a:rPr lang="en-GB" dirty="0"/>
              <a:t>Isolate private networks from public networks to increase security [1]</a:t>
            </a:r>
          </a:p>
          <a:p>
            <a:endParaRPr lang="en-GB" dirty="0"/>
          </a:p>
          <a:p>
            <a:r>
              <a:rPr lang="en-GB" dirty="0"/>
              <a:t>Packet filter is one of the most simple design</a:t>
            </a:r>
          </a:p>
          <a:p>
            <a:endParaRPr lang="en-GB" dirty="0"/>
          </a:p>
          <a:p>
            <a:r>
              <a:rPr lang="en-GB" dirty="0"/>
              <a:t>Some firewalls can do things like deep packet inspection</a:t>
            </a:r>
          </a:p>
          <a:p>
            <a:endParaRPr lang="en-GB" dirty="0"/>
          </a:p>
          <a:p>
            <a:r>
              <a:rPr lang="en-GB" dirty="0"/>
              <a:t>Firewalls can be done in hardware or software [1]</a:t>
            </a:r>
          </a:p>
          <a:p>
            <a:endParaRPr lang="en-GB" dirty="0"/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240D2AE-6B8C-592A-69D8-3C4D0D5B89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Firewalls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9A3A5E-A5C8-0EC6-6818-58A6EDA1ABD6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D9DC382-5F19-9DAF-5865-1CA678B3C7D2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3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5184613-798F-E731-D0E9-12437474FE4A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1388742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A6A8B09-9F40-645E-F326-539D9D227D6A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AU" dirty="0"/>
              <a:t>Custom logic</a:t>
            </a:r>
            <a:br>
              <a:rPr lang="en-AU" dirty="0"/>
            </a:br>
            <a:r>
              <a:rPr lang="en-AU" dirty="0"/>
              <a:t>    - Define own architecture</a:t>
            </a:r>
            <a:br>
              <a:rPr lang="en-AU" dirty="0"/>
            </a:br>
            <a:r>
              <a:rPr lang="en-AU" dirty="0"/>
              <a:t>    - Allows for parallelisation and optimisation</a:t>
            </a:r>
            <a:br>
              <a:rPr lang="en-AU" dirty="0"/>
            </a:br>
            <a:r>
              <a:rPr lang="en-AU" dirty="0"/>
              <a:t>    - Power efficient</a:t>
            </a:r>
          </a:p>
          <a:p>
            <a:endParaRPr lang="en-AU" dirty="0"/>
          </a:p>
          <a:p>
            <a:r>
              <a:rPr lang="en-GB" dirty="0"/>
              <a:t>Use case in Ethernet MACs</a:t>
            </a:r>
            <a:br>
              <a:rPr lang="en-GB" dirty="0"/>
            </a:br>
            <a:r>
              <a:rPr lang="en-GB" dirty="0"/>
              <a:t>    - Calculate FCS (CRC32) on the fly</a:t>
            </a:r>
            <a:br>
              <a:rPr lang="en-GB" dirty="0"/>
            </a:br>
            <a:r>
              <a:rPr lang="en-GB" dirty="0"/>
              <a:t>    - Filter data at </a:t>
            </a:r>
            <a:r>
              <a:rPr lang="en-GB" dirty="0" err="1"/>
              <a:t>wirespeed</a:t>
            </a:r>
            <a:br>
              <a:rPr lang="en-GB" dirty="0"/>
            </a:br>
            <a:r>
              <a:rPr lang="en-GB" dirty="0"/>
              <a:t>    - All while processor can be doing other things</a:t>
            </a:r>
            <a:br>
              <a:rPr lang="en-GB" dirty="0"/>
            </a:br>
            <a:r>
              <a:rPr lang="en-GB" dirty="0"/>
              <a:t>    - Equates to low latency and high throughput.</a:t>
            </a:r>
          </a:p>
          <a:p>
            <a:endParaRPr lang="en-GB" dirty="0"/>
          </a:p>
          <a:p>
            <a:r>
              <a:rPr lang="en-GB" dirty="0"/>
              <a:t>System on Chips (SoC) – Integrate custom hardware with existing</a:t>
            </a:r>
            <a:br>
              <a:rPr lang="en-GB" dirty="0"/>
            </a:br>
            <a:r>
              <a:rPr lang="en-GB" dirty="0"/>
              <a:t>hardware/IP (</a:t>
            </a:r>
            <a:r>
              <a:rPr lang="en-GB" dirty="0" err="1"/>
              <a:t>eg</a:t>
            </a:r>
            <a:r>
              <a:rPr lang="en-GB" dirty="0"/>
              <a:t>, processor cores)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B4B976E-1192-C29D-5D46-489A70504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FPGAs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C22435E-48D0-2F03-E275-FEF45C934479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695326" y="6526800"/>
            <a:ext cx="3672482" cy="108000"/>
          </a:xfrm>
        </p:spPr>
        <p:txBody>
          <a:bodyPr/>
          <a:lstStyle/>
          <a:p>
            <a:r>
              <a:rPr lang="en-GB" dirty="0"/>
              <a:t>Top image: Stephan M. </a:t>
            </a:r>
            <a:r>
              <a:rPr lang="en-GB" dirty="0" err="1"/>
              <a:t>Trimberger</a:t>
            </a:r>
            <a:r>
              <a:rPr lang="en-GB" dirty="0"/>
              <a:t>, Three Ages of FPGAs: A Retrospective on the First Thirty Years of FPGA Technology 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55E33D-61EC-3B16-2F90-CD61D2691D89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4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AD071F2E-8123-FB41-69D4-F164EFF2E834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r>
              <a:rPr lang="en-GB" dirty="0"/>
              <a:t>Field Programmable Gate Array</a:t>
            </a:r>
            <a:endParaRPr lang="en-AU" dirty="0"/>
          </a:p>
        </p:txBody>
      </p:sp>
      <p:pic>
        <p:nvPicPr>
          <p:cNvPr id="8" name="Picture 7" descr="Diagram&#10;&#10;Description automatically generated">
            <a:extLst>
              <a:ext uri="{FF2B5EF4-FFF2-40B4-BE49-F238E27FC236}">
                <a16:creationId xmlns:a16="http://schemas.microsoft.com/office/drawing/2014/main" id="{00A39E79-EA8A-4AB4-85C6-61D0DA8248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6120" y="3230145"/>
            <a:ext cx="3312368" cy="306786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49EF4AC-3FC1-FAA4-967C-EE7BD39BB814}"/>
              </a:ext>
            </a:extLst>
          </p:cNvPr>
          <p:cNvSpPr txBox="1"/>
          <p:nvPr/>
        </p:nvSpPr>
        <p:spPr>
          <a:xfrm>
            <a:off x="7896200" y="6273023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Ethernet Transmit FSM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951D3E4-D990-9B81-393E-D9BA180D0ECD}"/>
              </a:ext>
            </a:extLst>
          </p:cNvPr>
          <p:cNvSpPr txBox="1"/>
          <p:nvPr/>
        </p:nvSpPr>
        <p:spPr>
          <a:xfrm>
            <a:off x="7716180" y="2659305"/>
            <a:ext cx="26642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FPGA architecture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49AC14BD-A4C3-23EC-16DA-92261BC226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40216" y="511417"/>
            <a:ext cx="1960863" cy="2172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329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E284D81-9F43-D36F-27D5-382F1B7979B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726151" y="2053867"/>
            <a:ext cx="5040634" cy="4063640"/>
          </a:xfrm>
        </p:spPr>
        <p:txBody>
          <a:bodyPr/>
          <a:lstStyle/>
          <a:p>
            <a:r>
              <a:rPr lang="en-GB" dirty="0"/>
              <a:t>‘5 tuple’ fields to filter on</a:t>
            </a:r>
            <a:br>
              <a:rPr lang="en-GB" dirty="0"/>
            </a:br>
            <a:r>
              <a:rPr lang="en-GB" dirty="0"/>
              <a:t>    - Source IP, </a:t>
            </a:r>
            <a:r>
              <a:rPr lang="en-GB" dirty="0" err="1"/>
              <a:t>Dest</a:t>
            </a:r>
            <a:r>
              <a:rPr lang="en-GB" dirty="0"/>
              <a:t> IP, Source Port, </a:t>
            </a:r>
            <a:r>
              <a:rPr lang="en-GB" dirty="0" err="1"/>
              <a:t>Dest</a:t>
            </a:r>
            <a:r>
              <a:rPr lang="en-GB" dirty="0"/>
              <a:t> Port, Protocol</a:t>
            </a:r>
          </a:p>
          <a:p>
            <a:endParaRPr lang="en-GB" dirty="0"/>
          </a:p>
          <a:p>
            <a:r>
              <a:rPr lang="en-GB" dirty="0"/>
              <a:t>Sequential matching</a:t>
            </a:r>
            <a:br>
              <a:rPr lang="en-GB" dirty="0"/>
            </a:br>
            <a:r>
              <a:rPr lang="en-GB" dirty="0"/>
              <a:t>    - Trivial solution and easy to implement</a:t>
            </a:r>
            <a:br>
              <a:rPr lang="en-GB" dirty="0"/>
            </a:br>
            <a:r>
              <a:rPr lang="en-GB" dirty="0"/>
              <a:t>    - Does not scale well</a:t>
            </a:r>
            <a:br>
              <a:rPr lang="en-GB" dirty="0"/>
            </a:br>
            <a:r>
              <a:rPr lang="en-GB" dirty="0"/>
              <a:t>    - Might have 10+ of rules/patterns</a:t>
            </a:r>
          </a:p>
          <a:p>
            <a:endParaRPr lang="en-GB" dirty="0"/>
          </a:p>
          <a:p>
            <a:r>
              <a:rPr lang="en-GB" dirty="0"/>
              <a:t>Hierarchical tree-based algorithm [2]</a:t>
            </a:r>
            <a:br>
              <a:rPr lang="en-GB" dirty="0"/>
            </a:br>
            <a:r>
              <a:rPr lang="en-GB" dirty="0"/>
              <a:t>    - Inspects multidimensional fields of IP header</a:t>
            </a:r>
            <a:br>
              <a:rPr lang="en-GB" dirty="0"/>
            </a:br>
            <a:r>
              <a:rPr lang="en-GB" dirty="0"/>
              <a:t>    - Uses parallel decision trees.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765F85E-7B14-3819-BB4D-DC10C4E1AF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Packet filtering techniques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FDF4CE-5CDE-05ED-8E1E-83EA2361D04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>
          <a:xfrm>
            <a:off x="695400" y="6454345"/>
            <a:ext cx="7776939" cy="214568"/>
          </a:xfrm>
        </p:spPr>
        <p:txBody>
          <a:bodyPr/>
          <a:lstStyle/>
          <a:p>
            <a:pPr algn="l"/>
            <a:r>
              <a:rPr lang="en-GB" dirty="0"/>
              <a:t>Images: </a:t>
            </a:r>
          </a:p>
          <a:p>
            <a:pPr algn="l"/>
            <a:r>
              <a:rPr lang="en-GB" dirty="0"/>
              <a:t>    IPv4: RFC791 (1981),</a:t>
            </a:r>
          </a:p>
          <a:p>
            <a:pPr algn="l"/>
            <a:r>
              <a:rPr lang="en-GB" dirty="0"/>
              <a:t>    Packet classifier: A. </a:t>
            </a:r>
            <a:r>
              <a:rPr lang="en-GB" dirty="0" err="1"/>
              <a:t>Wicaksana</a:t>
            </a:r>
            <a:r>
              <a:rPr lang="en-GB" dirty="0"/>
              <a:t> and A. </a:t>
            </a:r>
            <a:r>
              <a:rPr lang="en-GB" dirty="0" err="1"/>
              <a:t>Sasongko</a:t>
            </a:r>
            <a:r>
              <a:rPr lang="en-GB" dirty="0"/>
              <a:t>, Fast and reconfigurable packet classification engine in </a:t>
            </a:r>
            <a:r>
              <a:rPr lang="en-GB" dirty="0" err="1"/>
              <a:t>fpga</a:t>
            </a:r>
            <a:r>
              <a:rPr lang="en-GB" dirty="0"/>
              <a:t> based f</a:t>
            </a:r>
            <a:r>
              <a:rPr lang="en-AU" dirty="0" err="1"/>
              <a:t>irewall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537F9FF-B939-501C-6614-8666D4A8745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5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D5F8308-7B89-19E1-8FBF-E6BE948A2871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1DF7BF-2A17-5858-A93B-761F5BB977A1}"/>
              </a:ext>
            </a:extLst>
          </p:cNvPr>
          <p:cNvSpPr txBox="1"/>
          <p:nvPr/>
        </p:nvSpPr>
        <p:spPr>
          <a:xfrm>
            <a:off x="8661315" y="3157732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IPv4 Header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9D0241E8-BB1C-0860-DDF1-EC6640FBDA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40216" y="1278255"/>
            <a:ext cx="3528392" cy="1826784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9B14D87-4025-BC1B-BC80-8EB1ECBDD984}"/>
              </a:ext>
            </a:extLst>
          </p:cNvPr>
          <p:cNvSpPr txBox="1"/>
          <p:nvPr/>
        </p:nvSpPr>
        <p:spPr>
          <a:xfrm>
            <a:off x="8544272" y="5940151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Packet classifier [2]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77BFE0E5-4484-21ED-4978-ED66FFA402D6}"/>
              </a:ext>
            </a:extLst>
          </p:cNvPr>
          <p:cNvCxnSpPr>
            <a:cxnSpLocks/>
          </p:cNvCxnSpPr>
          <p:nvPr/>
        </p:nvCxnSpPr>
        <p:spPr>
          <a:xfrm>
            <a:off x="7672512" y="2277358"/>
            <a:ext cx="367704" cy="1487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3449B331-A168-C448-6B64-18933A8DBBD5}"/>
              </a:ext>
            </a:extLst>
          </p:cNvPr>
          <p:cNvCxnSpPr>
            <a:cxnSpLocks/>
          </p:cNvCxnSpPr>
          <p:nvPr/>
        </p:nvCxnSpPr>
        <p:spPr>
          <a:xfrm>
            <a:off x="7689660" y="2531964"/>
            <a:ext cx="367704" cy="148778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41" name="Rectangle: Rounded Corners 40">
            <a:extLst>
              <a:ext uri="{FF2B5EF4-FFF2-40B4-BE49-F238E27FC236}">
                <a16:creationId xmlns:a16="http://schemas.microsoft.com/office/drawing/2014/main" id="{A7639C1E-9776-9EFF-52EB-75BFC2B81284}"/>
              </a:ext>
            </a:extLst>
          </p:cNvPr>
          <p:cNvSpPr/>
          <p:nvPr/>
        </p:nvSpPr>
        <p:spPr>
          <a:xfrm>
            <a:off x="8057364" y="2277357"/>
            <a:ext cx="3412261" cy="578023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sp>
        <p:nvSpPr>
          <p:cNvPr id="43" name="Rectangle: Rounded Corners 42">
            <a:extLst>
              <a:ext uri="{FF2B5EF4-FFF2-40B4-BE49-F238E27FC236}">
                <a16:creationId xmlns:a16="http://schemas.microsoft.com/office/drawing/2014/main" id="{87C86247-B7D1-FD67-A28C-C3DA38F70BA0}"/>
              </a:ext>
            </a:extLst>
          </p:cNvPr>
          <p:cNvSpPr/>
          <p:nvPr/>
        </p:nvSpPr>
        <p:spPr>
          <a:xfrm flipV="1">
            <a:off x="8949345" y="2027698"/>
            <a:ext cx="855068" cy="249659"/>
          </a:xfrm>
          <a:prstGeom prst="roundRect">
            <a:avLst/>
          </a:prstGeom>
          <a:noFill/>
          <a:ln w="2857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AU"/>
          </a:p>
        </p:txBody>
      </p: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835C87BF-1F7E-EE6A-1A59-2CA8F2EE127F}"/>
              </a:ext>
            </a:extLst>
          </p:cNvPr>
          <p:cNvCxnSpPr>
            <a:cxnSpLocks/>
          </p:cNvCxnSpPr>
          <p:nvPr/>
        </p:nvCxnSpPr>
        <p:spPr>
          <a:xfrm>
            <a:off x="7672512" y="1833067"/>
            <a:ext cx="1220023" cy="242599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390A736F-2652-8DC4-0BEA-900CFAEAB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1644" y="3681291"/>
            <a:ext cx="3264956" cy="222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281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1A5C2F45-31D1-4A99-983E-A49FAE369562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Royalty-free Instruction Set Architecture (ISA)</a:t>
            </a:r>
          </a:p>
          <a:p>
            <a:endParaRPr lang="en-GB" dirty="0"/>
          </a:p>
          <a:p>
            <a:r>
              <a:rPr lang="en-GB" dirty="0"/>
              <a:t>Can be used to handle more complex but low priority tasks.</a:t>
            </a:r>
          </a:p>
          <a:p>
            <a:endParaRPr lang="en-GB" dirty="0"/>
          </a:p>
          <a:p>
            <a:r>
              <a:rPr lang="en-GB" dirty="0"/>
              <a:t>Used for running webserver</a:t>
            </a:r>
          </a:p>
          <a:p>
            <a:endParaRPr lang="en-GB" dirty="0"/>
          </a:p>
          <a:p>
            <a:r>
              <a:rPr lang="en-GB" dirty="0"/>
              <a:t>Easier to write software than hardware – faster development cycle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01671F4E-E74F-4A54-81F3-D85B70F868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RISC-V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DD6C7A6-C78E-4117-B632-3350C56BAF65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GB" dirty="0"/>
              <a:t>Image: riscv.org</a:t>
            </a:r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069E5FA-08B5-4EDD-B5F6-D07A2BEECBC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6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C319B06-FB48-497C-B9DE-F72F131C6A93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8" name="Picture 7" descr="A blue and yellow logo&#10;&#10;Description automatically generated with low confidence">
            <a:extLst>
              <a:ext uri="{FF2B5EF4-FFF2-40B4-BE49-F238E27FC236}">
                <a16:creationId xmlns:a16="http://schemas.microsoft.com/office/drawing/2014/main" id="{64D916C3-FCBB-7AA8-EFE2-D98E4ED4C1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84232" y="2492896"/>
            <a:ext cx="2501331" cy="1944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1143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3D946F1-CBCF-F7E2-83CF-76B8798A4BC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5" y="1913139"/>
            <a:ext cx="10801350" cy="4063640"/>
          </a:xfrm>
        </p:spPr>
        <p:txBody>
          <a:bodyPr/>
          <a:lstStyle/>
          <a:p>
            <a:r>
              <a:rPr lang="en-GB" dirty="0"/>
              <a:t>Using Xilinx </a:t>
            </a:r>
            <a:r>
              <a:rPr lang="en-GB" dirty="0" err="1"/>
              <a:t>Artix</a:t>
            </a:r>
            <a:r>
              <a:rPr lang="en-GB" dirty="0"/>
              <a:t> 7 100T (XC7A100T-1CSG324) FGPA.</a:t>
            </a:r>
          </a:p>
          <a:p>
            <a:endParaRPr lang="en-GB" dirty="0"/>
          </a:p>
          <a:p>
            <a:r>
              <a:rPr lang="en-GB" dirty="0"/>
              <a:t>Neorv32 MCU – RISC-V softcore written in vendor agnostic VHDL</a:t>
            </a:r>
          </a:p>
          <a:p>
            <a:endParaRPr lang="en-GB" dirty="0"/>
          </a:p>
          <a:p>
            <a:r>
              <a:rPr lang="en-GB" dirty="0"/>
              <a:t>Custom Ethernet MAC connected over Wishbone bus.</a:t>
            </a:r>
            <a:br>
              <a:rPr lang="en-GB" dirty="0"/>
            </a:br>
            <a:r>
              <a:rPr lang="en-GB" dirty="0"/>
              <a:t>    - Better control over packet filtering</a:t>
            </a:r>
            <a:br>
              <a:rPr lang="en-GB" dirty="0"/>
            </a:br>
            <a:r>
              <a:rPr lang="en-GB" dirty="0"/>
              <a:t>    - Easier to write drivers</a:t>
            </a:r>
          </a:p>
          <a:p>
            <a:endParaRPr lang="en-AU" dirty="0"/>
          </a:p>
          <a:p>
            <a:r>
              <a:rPr lang="en-AU" dirty="0"/>
              <a:t>Wishbone B4 Classic – 32bit wide full duplex interconnect</a:t>
            </a:r>
            <a:br>
              <a:rPr lang="en-AU" dirty="0"/>
            </a:br>
            <a:r>
              <a:rPr lang="en-AU" dirty="0"/>
              <a:t>    - Ties into the 32bit address space on the Neorv32</a:t>
            </a:r>
            <a:endParaRPr lang="en-GB" dirty="0"/>
          </a:p>
          <a:p>
            <a:endParaRPr lang="en-GB" dirty="0"/>
          </a:p>
          <a:p>
            <a:r>
              <a:rPr lang="en-AU" dirty="0" err="1"/>
              <a:t>FreeRTOS</a:t>
            </a:r>
            <a:r>
              <a:rPr lang="en-AU" dirty="0"/>
              <a:t> with </a:t>
            </a:r>
            <a:r>
              <a:rPr lang="en-AU" dirty="0" err="1"/>
              <a:t>FreeRTOS</a:t>
            </a:r>
            <a:r>
              <a:rPr lang="en-AU" dirty="0"/>
              <a:t>-Plus TCP stack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9CC7570-0623-9B5C-5111-639B280E96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Implementation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C1C7DBB-6E3B-144E-CD2C-7AEAC4BC52A3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A15D7D-D7DE-81D4-B524-E258F444903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7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95C7A1E-6554-D92B-9EF6-BDFC490C5E48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0F16C92-BB41-6D30-EDF5-AA761169C6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8088" y="3573016"/>
            <a:ext cx="5220104" cy="2448272"/>
          </a:xfrm>
          <a:prstGeom prst="rect">
            <a:avLst/>
          </a:prstGeom>
        </p:spPr>
      </p:pic>
      <p:pic>
        <p:nvPicPr>
          <p:cNvPr id="8" name="Picture 7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CCB04912-8B09-C7DB-273D-41A1E7D202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60296" y="1245002"/>
            <a:ext cx="1666057" cy="184871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6005535-9706-A18F-D1D2-1CFCF1B47C87}"/>
              </a:ext>
            </a:extLst>
          </p:cNvPr>
          <p:cNvSpPr txBox="1"/>
          <p:nvPr/>
        </p:nvSpPr>
        <p:spPr>
          <a:xfrm>
            <a:off x="8441196" y="6120155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Hardware layout</a:t>
            </a:r>
            <a:endParaRPr lang="en-AU" sz="1400" b="1" dirty="0">
              <a:solidFill>
                <a:schemeClr val="accent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A635A42-0332-8483-49DA-893F8B901356}"/>
              </a:ext>
            </a:extLst>
          </p:cNvPr>
          <p:cNvSpPr txBox="1"/>
          <p:nvPr/>
        </p:nvSpPr>
        <p:spPr>
          <a:xfrm>
            <a:off x="8344090" y="3124985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Integration stack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3818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94EDA89-A9DE-4BB3-8DF3-B42105B37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Current hardware architecture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E67478-AB1F-401C-8060-FB1FDF80688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3C616A-138D-49C1-AD35-1F0D01D37DB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8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587609B-7120-4DD4-BD87-EDB5A245423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 dirty="0"/>
          </a:p>
        </p:txBody>
      </p:sp>
      <p:pic>
        <p:nvPicPr>
          <p:cNvPr id="7" name="Content Placeholder 6" descr="A picture containing text, diagram, screenshot, plan&#10;&#10;Description automatically generated">
            <a:extLst>
              <a:ext uri="{FF2B5EF4-FFF2-40B4-BE49-F238E27FC236}">
                <a16:creationId xmlns:a16="http://schemas.microsoft.com/office/drawing/2014/main" id="{BD2C1A44-13C8-423B-A690-DBE62EE0C947}"/>
              </a:ext>
            </a:extLst>
          </p:cNvPr>
          <p:cNvPicPr>
            <a:picLocks noGrp="1" noChangeAspect="1"/>
          </p:cNvPicPr>
          <p:nvPr>
            <p:ph sz="quarter" idx="10"/>
          </p:nvPr>
        </p:nvPicPr>
        <p:blipFill>
          <a:blip r:embed="rId2"/>
          <a:stretch>
            <a:fillRect/>
          </a:stretch>
        </p:blipFill>
        <p:spPr>
          <a:xfrm>
            <a:off x="6744072" y="1617466"/>
            <a:ext cx="4072529" cy="4064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ACFAFF-4FB1-45F0-9407-734A1BEE2F5A}"/>
              </a:ext>
            </a:extLst>
          </p:cNvPr>
          <p:cNvSpPr txBox="1"/>
          <p:nvPr/>
        </p:nvSpPr>
        <p:spPr>
          <a:xfrm>
            <a:off x="839416" y="2093228"/>
            <a:ext cx="4896544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b="1" dirty="0">
                <a:solidFill>
                  <a:schemeClr val="accent1"/>
                </a:solidFill>
              </a:rPr>
              <a:t>Handler interfaces with memory and wishbone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FSM handles the data manipulation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FIFO and Shift Register used to cross clock domains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Packets get constructed and stored in BRAM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FCS (CRC32) calculated on the fly</a:t>
            </a: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endParaRPr lang="en-GB" sz="1400" b="1" dirty="0">
              <a:solidFill>
                <a:schemeClr val="accent1"/>
              </a:solidFill>
            </a:endParaRPr>
          </a:p>
          <a:p>
            <a:r>
              <a:rPr lang="en-GB" sz="1400" b="1" dirty="0">
                <a:solidFill>
                  <a:schemeClr val="accent1"/>
                </a:solidFill>
              </a:rPr>
              <a:t>MicroSD card to store web content – FAT filesystem</a:t>
            </a:r>
          </a:p>
          <a:p>
            <a:endParaRPr lang="en-AU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E9E41D-F9BC-DE95-C71D-004A5642AA45}"/>
              </a:ext>
            </a:extLst>
          </p:cNvPr>
          <p:cNvSpPr txBox="1"/>
          <p:nvPr/>
        </p:nvSpPr>
        <p:spPr>
          <a:xfrm>
            <a:off x="7824192" y="5877272"/>
            <a:ext cx="230425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SoC Architecture</a:t>
            </a:r>
            <a:endParaRPr lang="en-AU" sz="140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2191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0AB78E77-85F1-6573-AF41-F150DA65328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GB" dirty="0"/>
              <a:t>Developing for </a:t>
            </a:r>
            <a:r>
              <a:rPr lang="en-GB" dirty="0" err="1"/>
              <a:t>Diglient</a:t>
            </a:r>
            <a:r>
              <a:rPr lang="en-GB" dirty="0"/>
              <a:t> </a:t>
            </a:r>
            <a:r>
              <a:rPr lang="en-GB" dirty="0" err="1"/>
              <a:t>Nexys</a:t>
            </a:r>
            <a:r>
              <a:rPr lang="en-GB" dirty="0"/>
              <a:t> A7</a:t>
            </a:r>
            <a:br>
              <a:rPr lang="en-GB" dirty="0"/>
            </a:br>
            <a:r>
              <a:rPr lang="en-GB" dirty="0"/>
              <a:t>    - Xilinx </a:t>
            </a:r>
            <a:r>
              <a:rPr lang="en-GB" dirty="0" err="1"/>
              <a:t>Artix</a:t>
            </a:r>
            <a:r>
              <a:rPr lang="en-GB" dirty="0"/>
              <a:t> 7 100T (XC7A100T-1CSG324) FPGA</a:t>
            </a:r>
            <a:br>
              <a:rPr lang="en-GB" dirty="0"/>
            </a:br>
            <a:r>
              <a:rPr lang="en-GB" dirty="0"/>
              <a:t>    - Onboard LAN8720A Ethernet PHY</a:t>
            </a:r>
          </a:p>
          <a:p>
            <a:endParaRPr lang="en-GB" dirty="0"/>
          </a:p>
          <a:p>
            <a:r>
              <a:rPr lang="en-GB" dirty="0"/>
              <a:t>Testing with a </a:t>
            </a:r>
            <a:r>
              <a:rPr lang="en-GB" dirty="0" err="1"/>
              <a:t>Digilent</a:t>
            </a:r>
            <a:r>
              <a:rPr lang="en-GB" dirty="0"/>
              <a:t> Digital Discovery Logic analyser</a:t>
            </a:r>
            <a:br>
              <a:rPr lang="en-GB" dirty="0"/>
            </a:br>
            <a:r>
              <a:rPr lang="en-GB" dirty="0"/>
              <a:t>    - RMII operates 2 bit wide bus at 50Mhz.</a:t>
            </a:r>
            <a:br>
              <a:rPr lang="en-GB" dirty="0"/>
            </a:br>
            <a:r>
              <a:rPr lang="en-GB" dirty="0"/>
              <a:t>    - Using high speed logic adaptor</a:t>
            </a:r>
            <a:br>
              <a:rPr lang="en-GB" dirty="0"/>
            </a:br>
            <a:r>
              <a:rPr lang="en-GB" dirty="0"/>
              <a:t>    - 800MSa/s Sampling rate at 8 channels</a:t>
            </a:r>
          </a:p>
          <a:p>
            <a:endParaRPr lang="en-GB" dirty="0"/>
          </a:p>
          <a:p>
            <a:r>
              <a:rPr lang="en-GB" dirty="0"/>
              <a:t>Using simulations in </a:t>
            </a:r>
            <a:r>
              <a:rPr lang="en-GB" dirty="0" err="1"/>
              <a:t>Vivado</a:t>
            </a:r>
            <a:r>
              <a:rPr lang="en-GB" dirty="0"/>
              <a:t> to reduce time waiting for synthesis</a:t>
            </a:r>
            <a:br>
              <a:rPr lang="en-GB" dirty="0"/>
            </a:br>
            <a:r>
              <a:rPr lang="en-GB" dirty="0"/>
              <a:t>    - Simulation of key hardware components in isolation</a:t>
            </a:r>
            <a:br>
              <a:rPr lang="en-GB" dirty="0"/>
            </a:br>
            <a:r>
              <a:rPr lang="en-GB" dirty="0"/>
              <a:t>    - Hard to test specific microprocessor code in a simulation.</a:t>
            </a:r>
          </a:p>
          <a:p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8269D76-3537-089F-6616-F7E728509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0DC65EC-240C-013D-3D6C-486E32640C7C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1ED8AD-CCDA-1906-2A49-3B1E6876642A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9</a:t>
            </a:fld>
            <a:endParaRPr lang="en-AU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DB47FE5-0066-D269-8C09-E6B48C4820D7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8" name="Picture 7" descr="A picture containing circuit, electronics, electronic engineering, electronic component&#10;&#10;Description automatically generated">
            <a:extLst>
              <a:ext uri="{FF2B5EF4-FFF2-40B4-BE49-F238E27FC236}">
                <a16:creationId xmlns:a16="http://schemas.microsoft.com/office/drawing/2014/main" id="{C7F8A8FF-FFD4-0AB1-0D7E-92D707AEE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4224" y="2407327"/>
            <a:ext cx="3998360" cy="330978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1BCBD39-E286-F7B1-A554-69C274E456A6}"/>
              </a:ext>
            </a:extLst>
          </p:cNvPr>
          <p:cNvSpPr txBox="1"/>
          <p:nvPr/>
        </p:nvSpPr>
        <p:spPr>
          <a:xfrm>
            <a:off x="8040216" y="5776854"/>
            <a:ext cx="3007292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400" b="1" dirty="0">
                <a:solidFill>
                  <a:schemeClr val="accent1"/>
                </a:solidFill>
              </a:rPr>
              <a:t>Testing Setup</a:t>
            </a:r>
          </a:p>
          <a:p>
            <a:pPr algn="ctr"/>
            <a:r>
              <a:rPr lang="en-GB" sz="1050" b="1" dirty="0">
                <a:solidFill>
                  <a:schemeClr val="accent1"/>
                </a:solidFill>
              </a:rPr>
              <a:t>Top: </a:t>
            </a:r>
            <a:r>
              <a:rPr lang="en-GB" sz="1050" b="1" dirty="0" err="1">
                <a:solidFill>
                  <a:schemeClr val="accent1"/>
                </a:solidFill>
              </a:rPr>
              <a:t>Nexys</a:t>
            </a:r>
            <a:r>
              <a:rPr lang="en-GB" sz="1050" b="1" dirty="0">
                <a:solidFill>
                  <a:schemeClr val="accent1"/>
                </a:solidFill>
              </a:rPr>
              <a:t> A7, bottom: Digital discovery</a:t>
            </a:r>
            <a:endParaRPr lang="en-AU" sz="1050" b="1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1152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2847</TotalTime>
  <Words>847</Words>
  <Application>Microsoft Office PowerPoint</Application>
  <PresentationFormat>Widescreen</PresentationFormat>
  <Paragraphs>136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</vt:lpstr>
      <vt:lpstr>Calibri</vt:lpstr>
      <vt:lpstr>DM Sans</vt:lpstr>
      <vt:lpstr>Gotham Book</vt:lpstr>
      <vt:lpstr>Gotham Medium</vt:lpstr>
      <vt:lpstr>NimbusRomNo9L-Regu</vt:lpstr>
      <vt:lpstr>NimbusRomNo9L-ReguItal</vt:lpstr>
      <vt:lpstr>University of Queensland</vt:lpstr>
      <vt:lpstr>FPGA Packet Filter With Custom Ethernet MAC and Webserver on RISC-V</vt:lpstr>
      <vt:lpstr>Edge networks and Security</vt:lpstr>
      <vt:lpstr>Firewalls</vt:lpstr>
      <vt:lpstr>FPGAs</vt:lpstr>
      <vt:lpstr>Packet filtering techniques</vt:lpstr>
      <vt:lpstr>RISC-V</vt:lpstr>
      <vt:lpstr>Implementation</vt:lpstr>
      <vt:lpstr>Current hardware architecture</vt:lpstr>
      <vt:lpstr>Testing</vt:lpstr>
      <vt:lpstr>Progress</vt:lpstr>
      <vt:lpstr>Contributions – neorv32</vt:lpstr>
      <vt:lpstr>Project plan</vt:lpstr>
      <vt:lpstr>References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56</cp:revision>
  <dcterms:created xsi:type="dcterms:W3CDTF">2022-05-13T01:47:19Z</dcterms:created>
  <dcterms:modified xsi:type="dcterms:W3CDTF">2023-05-09T13:06:17Z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